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2.wmf" ContentType="image/x-wmf"/>
  <Override PartName="/ppt/media/image1.jpeg" ContentType="image/jpeg"/>
  <Override PartName="/ppt/media/image3.wmf" ContentType="image/x-wmf"/>
  <Override PartName="/ppt/media/image4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latin typeface="Arial"/>
              </a:rPr>
              <a:t>Click to move the slide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2000" spc="-1" strike="noStrike">
                <a:latin typeface="Arial"/>
              </a:rPr>
              <a:t>Click to edit the notes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0BB6D45-A928-49FF-A00F-54BB62AD70E4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/>
          <a:p>
            <a:endParaRPr b="0" lang="en-GB" sz="20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52DC066-B5BD-46A4-829E-2009CFD08D60}" type="slidenum">
              <a:rPr b="0" lang="en-GB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Verdensarven sett fra Møsstrond</a:t>
            </a:r>
            <a:endParaRPr b="0" lang="en-GB" sz="60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Rjukan Admini, 15. januar 2018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Pål Thorrud</a:t>
            </a:r>
            <a:endParaRPr b="0" lang="en-GB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Plassholder for innhold 4" descr=""/>
          <p:cNvPicPr/>
          <p:nvPr/>
        </p:nvPicPr>
        <p:blipFill>
          <a:blip r:embed="rId1"/>
          <a:stretch/>
        </p:blipFill>
        <p:spPr>
          <a:xfrm>
            <a:off x="4397040" y="-75240"/>
            <a:ext cx="6004800" cy="7439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Ugifte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1193760" y="1828800"/>
            <a:ext cx="9766080" cy="4343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9" name="Plassholder for innhold 3" descr=""/>
          <p:cNvPicPr/>
          <p:nvPr/>
        </p:nvPicPr>
        <p:blipFill>
          <a:blip r:embed="rId1"/>
          <a:stretch/>
        </p:blipFill>
        <p:spPr>
          <a:xfrm>
            <a:off x="1371600" y="365040"/>
            <a:ext cx="9221040" cy="6219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1" name="Plassholder for innhold 3" descr=""/>
          <p:cNvPicPr/>
          <p:nvPr/>
        </p:nvPicPr>
        <p:blipFill>
          <a:blip r:embed="rId1"/>
          <a:stretch/>
        </p:blipFill>
        <p:spPr>
          <a:xfrm>
            <a:off x="838080" y="457200"/>
            <a:ext cx="9822600" cy="5718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Salg av gårder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93" name="Table 2"/>
          <p:cNvGraphicFramePr/>
          <p:nvPr/>
        </p:nvGraphicFramePr>
        <p:xfrm>
          <a:off x="838080" y="1825560"/>
          <a:ext cx="10514880" cy="3724560"/>
        </p:xfrm>
        <a:graphic>
          <a:graphicData uri="http://schemas.openxmlformats.org/drawingml/2006/table">
            <a:tbl>
              <a:tblPr/>
              <a:tblGrid>
                <a:gridCol w="6618240"/>
                <a:gridCol w="3897000"/>
              </a:tblGrid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Gårdsnavn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Nye eiere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5518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Holvik, Sundet, N og S Vågen, Gibøen,N og S Skinnarland, Fivilbøen Neset, Hove, Erlandsgard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C.J.A. Dick   (1884-1893)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781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 og S Hovden, Laksarbotn, Hamaren, Skindalen, Kåvesand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Th. Fearnley (1914)  Kjøper av Telemarkens Reensdyrsselskap </a:t>
                      </a:r>
                      <a:endParaRPr b="0" lang="en-GB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(Skien Brugseierforening)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5518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Kråmviki, Draghaug, Varli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Sam. Eyde  (1904-1913) Kjøper av Skien Brugseierforening,  (Treschow)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5518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Vollane, Juvik, Juve, Li, Liset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Anton, Otto, Julius Fougner  (1884-1908)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Bosbøen, Bostulbeitet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Bosbøen Jagtselskab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Øvre og nedre Førnes, Kvammen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A/S Rjukanfoss (1908)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21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Argehovd, Mogen, Galar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Ble ikke solgt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De tre reguleringene av Møsvatnet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1903-06:  Fra 902 til 912 m.o.h.</a:t>
            </a:r>
            <a:endParaRPr b="0" lang="en-GB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1907-09:  2 m ned.  2,50 m opp.  Samlet reg.høyde 900 – 914,50</a:t>
            </a:r>
            <a:endParaRPr b="0" lang="en-GB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1942-44:  4 m opp.  Samlet reg.høyde 900 – 918,50</a:t>
            </a:r>
            <a:endParaRPr b="0" lang="en-GB" sz="2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En enkel modell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4911480" y="1980720"/>
            <a:ext cx="2007360" cy="91368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Staten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7177320" y="5189400"/>
            <a:ext cx="2082600" cy="91368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Møsstrond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Rauland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40280" y="4275000"/>
            <a:ext cx="2170800" cy="913680"/>
          </a:xfrm>
          <a:prstGeom prst="round2DiagRect">
            <a:avLst>
              <a:gd name="adj1" fmla="val 16667"/>
              <a:gd name="adj2" fmla="val 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Regulanten</a:t>
            </a:r>
            <a:endParaRPr b="0" lang="en-GB" sz="1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Calibri Light"/>
              </a:rPr>
              <a:t>Fraskilte reguleringsrettigheter i prosent etter oppdemningene 1903-06,  1907-1909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Sud-Skinnarland      70                                       Nord-Hovden               20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Sud-Vågen               60                                        Sud-Hovden                 20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Nord-Vågen              60                                       Nedre Førnes               20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Gibøen                      40                                       Juvik                               16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Holvik                        40                                       Juve  m/Liset                16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Hamaren</a:t>
            </a: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        33                                       Galar                              16 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Sundet                      33                                       Kvammen                      14                      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Øvre Førnes             25                                       Li                                     10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Kåvesand                  25                                       Torvetjønn                      6   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Kråmviki                   25                                        Argehovd                        4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GB" sz="2800" spc="-1" strike="noStrike">
                <a:solidFill>
                  <a:srgbClr val="000000"/>
                </a:solidFill>
                <a:latin typeface="Calibri"/>
              </a:rPr>
              <a:t>Nord-Skinnarland   25                                        Mogen                            0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GB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Application>LibreOffice/6.0.2.1$Windows_X86_64 LibreOffice_project/f7f06a8f319e4b62f9bc5095aa112a65d2f3ac89</Application>
  <Words>213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2017-12-14T10:10:49Z</dcterms:created>
  <dc:creator>Pål Thorrud</dc:creator>
  <dc:description/>
  <dc:language>en-GB</dc:language>
  <cp:lastModifiedBy/>
  <dcterms:modified xsi:type="dcterms:W3CDTF">2018-08-15T12:30:04Z</dcterms:modified>
  <cp:revision>3</cp:revision>
  <dc:subject/>
  <dc:title>Verdensarven sett fra Møsstrond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