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4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7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87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0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234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52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04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85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76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84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ECA1-E09D-4613-875D-0BAFAD764C46}" type="datetimeFigureOut">
              <a:rPr lang="nb-NO" smtClean="0"/>
              <a:t>09.08.2018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87F7-6F41-4C46-B5E8-46668C974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4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tinn.visitvemork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900478" y="2325524"/>
            <a:ext cx="1023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Fra innledningen:</a:t>
            </a:r>
          </a:p>
          <a:p>
            <a:r>
              <a:rPr lang="nb-NO" dirty="0"/>
              <a:t>I opplæringen skal den enkelte møte flere av kravene som stilles til yrkesutøvelse på et grunnleggende nivå. </a:t>
            </a:r>
            <a:r>
              <a:rPr lang="nb-NO" b="1" dirty="0">
                <a:solidFill>
                  <a:srgbClr val="FF0000"/>
                </a:solidFill>
              </a:rPr>
              <a:t>Praktisk arbeid og helhetlige tverrfaglige arbeidsoppgaver skal vektlegges. Opplæringen må ses både i individ-, bransje- og samfunnsmessig sammenheng, nasjonalt og internasjonalt.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900478" y="1593606"/>
            <a:ext cx="687277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LÆREPLAN I FELLES PROGRAMFAG I VG1 BYGG- OG ANLEGGSTEKNIKK </a:t>
            </a:r>
          </a:p>
          <a:p>
            <a:endParaRPr lang="nb-NO" dirty="0" smtClean="0"/>
          </a:p>
          <a:p>
            <a:r>
              <a:rPr lang="nb-NO" sz="1200" dirty="0" smtClean="0"/>
              <a:t>Roy Ausland, Rjukan vgs.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8" y="4164070"/>
            <a:ext cx="3457575" cy="19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1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14350"/>
            <a:ext cx="6148753" cy="461156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840415" y="514350"/>
            <a:ext cx="4378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beskrive egenskapene og bruksområdene til materialene som brukes i en arbeidsoppgave og beskrive alternative materialvalg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motta, håndtere og lagre materialer og utstyr på en hensiktsmessig måte 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6661638" y="2820132"/>
            <a:ext cx="50936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Vurdering:</a:t>
            </a: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Liten måloppnåelse:	</a:t>
            </a: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(1-2):</a:t>
            </a: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gjengi egenskaper og bruksområder for forskjellige materialer.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Middels måloppnåelse:	</a:t>
            </a: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(3-4): </a:t>
            </a: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med egne ord forklare egenskaper og bruksområder til materialer.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Høy måloppnåelse:	</a:t>
            </a: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(5-6):</a:t>
            </a: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Eleven beskriver og forklarer egenskaper og bruksområder og kan foreslå og begrunne alternative materialvalg.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3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521493"/>
            <a:ext cx="7572375" cy="567928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8138746" y="626405"/>
            <a:ext cx="349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planlegge helse-, miljø- og sikkerhetstiltak for arbeidsoppgaver som skal utføres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209086" y="2457216"/>
            <a:ext cx="35022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Vurdering: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Liten måloppnåelse:	</a:t>
            </a: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(1-2):</a:t>
            </a: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gjengi krav over hvilke tiltak som kreves til ulike arbeidsoppgaver.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solidFill>
                <a:srgbClr val="000000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Middels måloppnåelse:	</a:t>
            </a: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(3-4):</a:t>
            </a: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på egen hånd planlegge tiltak og vurdere konsekvenser.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solidFill>
                <a:srgbClr val="000000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Høy måloppnåelse:	</a:t>
            </a: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(5-6):</a:t>
            </a: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gjennomføre en fullstendig risikoanalyse og sette i verk nødvendige tiltak ut fra det. Eleven kan også komme med alternative løsninger ut fra prisvurdering, komfort og framdrift.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8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838200"/>
            <a:ext cx="4262438" cy="352039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638194" y="838199"/>
            <a:ext cx="410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i="1" dirty="0"/>
              <a:t>Nytt bidrag til verdensarven</a:t>
            </a:r>
          </a:p>
        </p:txBody>
      </p:sp>
      <p:sp>
        <p:nvSpPr>
          <p:cNvPr id="7" name="TekstSylinder 6">
            <a:hlinkClick r:id="rId2"/>
          </p:cNvPr>
          <p:cNvSpPr txBox="1"/>
          <p:nvPr/>
        </p:nvSpPr>
        <p:spPr>
          <a:xfrm>
            <a:off x="6638194" y="3385038"/>
            <a:ext cx="311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Link til</a:t>
            </a:r>
          </a:p>
          <a:p>
            <a:r>
              <a:rPr lang="nb-NO" dirty="0"/>
              <a:t>Norsk industriarbeidermuseum</a:t>
            </a:r>
          </a:p>
        </p:txBody>
      </p:sp>
    </p:spTree>
    <p:extLst>
      <p:ext uri="{BB962C8B-B14F-4D97-AF65-F5344CB8AC3E}">
        <p14:creationId xmlns:p14="http://schemas.microsoft.com/office/powerpoint/2010/main" val="20727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9742731" y="403978"/>
            <a:ext cx="1987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Undervisnings-</a:t>
            </a:r>
          </a:p>
          <a:p>
            <a:r>
              <a:rPr lang="nb-NO" dirty="0"/>
              <a:t>opplegg i</a:t>
            </a:r>
          </a:p>
          <a:p>
            <a:r>
              <a:rPr lang="nb-NO" dirty="0"/>
              <a:t>programfagene PRODUKSJON og</a:t>
            </a:r>
          </a:p>
          <a:p>
            <a:r>
              <a:rPr lang="nb-NO" dirty="0"/>
              <a:t>TEGNING/</a:t>
            </a:r>
          </a:p>
          <a:p>
            <a:r>
              <a:rPr lang="nb-NO" dirty="0"/>
              <a:t>BRANSJELÆRE</a:t>
            </a:r>
          </a:p>
          <a:p>
            <a:endParaRPr lang="nb-NO" dirty="0"/>
          </a:p>
          <a:p>
            <a:r>
              <a:rPr lang="nb-NO" dirty="0"/>
              <a:t>Bygge kopi av</a:t>
            </a:r>
          </a:p>
          <a:p>
            <a:r>
              <a:rPr lang="nb-NO" dirty="0"/>
              <a:t>Brannkioskene som sto plassert rundt på Rjukan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49" name="Bild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805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16977" y="2226449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800" b="1" i="0" u="none" strike="noStrike" baseline="0" dirty="0">
                <a:latin typeface="Verdana" panose="020B0604030504040204" pitchFamily="34" charset="0"/>
              </a:rPr>
              <a:t>Kulturarv og identitet</a:t>
            </a:r>
          </a:p>
          <a:p>
            <a:r>
              <a:rPr lang="nb-NO" dirty="0">
                <a:latin typeface="Verdana" panose="020B0604030504040204" pitchFamily="34" charset="0"/>
              </a:rPr>
              <a:t>Utviklingen av den enkeltes identitet skjer ved at en blir fortrolig med nedarvede</a:t>
            </a:r>
          </a:p>
          <a:p>
            <a:r>
              <a:rPr lang="nb-NO" dirty="0">
                <a:latin typeface="Verdana" panose="020B0604030504040204" pitchFamily="34" charset="0"/>
              </a:rPr>
              <a:t>væremåter, normer og uttrykksformer. Opplæringen skal derfor ivareta og utdype</a:t>
            </a:r>
          </a:p>
          <a:p>
            <a:r>
              <a:rPr lang="nb-NO" dirty="0">
                <a:latin typeface="Verdana" panose="020B0604030504040204" pitchFamily="34" charset="0"/>
              </a:rPr>
              <a:t>elevenes kjennskap til nasjonale og lokale tradisjoner - den hjemlige historie og de</a:t>
            </a:r>
          </a:p>
          <a:p>
            <a:r>
              <a:rPr lang="nb-NO" dirty="0">
                <a:latin typeface="Verdana" panose="020B0604030504040204" pitchFamily="34" charset="0"/>
              </a:rPr>
              <a:t>særdrag som er vårt bidrag til den kulturelle variasjon i verden.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028700" y="1283677"/>
            <a:ext cx="29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Fra den generelle læreplanen: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7" y="1090613"/>
            <a:ext cx="3871809" cy="271938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367587" y="4210050"/>
            <a:ext cx="428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Historielærer (til venstre) forteller historien </a:t>
            </a:r>
          </a:p>
          <a:p>
            <a:r>
              <a:rPr lang="nb-NO" dirty="0"/>
              <a:t>rundt brannkioskene før oppstart</a:t>
            </a:r>
          </a:p>
        </p:txBody>
      </p:sp>
    </p:spTree>
    <p:extLst>
      <p:ext uri="{BB962C8B-B14F-4D97-AF65-F5344CB8AC3E}">
        <p14:creationId xmlns:p14="http://schemas.microsoft.com/office/powerpoint/2010/main" val="104318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17052"/>
            <a:ext cx="8271405" cy="581707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464062" y="927520"/>
            <a:ext cx="32824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lese, forstå og følge enkle tegninger som skal brukes i produksjon og vedlikeholdsoppgaver innen bygg- og anleggsteknikk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28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048000" y="397401"/>
            <a:ext cx="6096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b-NO" sz="2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Produksjon </a:t>
            </a:r>
            <a:endParaRPr lang="nb-NO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i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Mål for opplæringen er at eleven skal kunne </a:t>
            </a:r>
            <a:endParaRPr lang="nb-NO" dirty="0"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velge egnede verktøy og maskiner knyttet til enkle arbeidsoppgaver innenfor bygg- og anleggsteknikk 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velge, bruke og bearbeide materialer som benyttes i enkle konstruksjoner innenfor bygg- og anleggsteknikk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bruke verktøy og utstyr på en riktig måte i følge regelverk og normer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beskrive egenskapene og bruksområdene til materialene som brukes i en arbeidsoppgave og beskrive alternative materialvalg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motta, håndtere og lagre materialer og utstyr på en hensiktsmessig måte </a:t>
            </a: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og i henhold til regelverk 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foreta risikovurderinger og utføre arbeid etter regler for helse, miljø og sikkerhet 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forklare og bruke ergonomisk riktige arbeidsteknikker og arbeidsstillinger 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finne fram til og følge produktdatablad og HMS-datablad 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bruke materialer økonomisk og miljømessig forsvarlig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følge gjeldende rutiner for arbeidsoppgaver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utføre livreddende førstehjelp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36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048000" y="535901"/>
            <a:ext cx="6096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b-NO" sz="2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Tegning og bransjelære 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i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Mål for opplæringen er at eleven skal kunne </a:t>
            </a:r>
            <a:endParaRPr lang="nb-NO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bruke enkle måleverktøy knyttet til arbeidsoppgaver innen bygg- og anleggsteknikk 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lese, forstå og følge enkle tegninger som skal brukes i produksjon og vedlikeholdsoppgaver innen bygg- og anleggsteknikk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lese og anvende beskrivelser som er relevante for utføring av eget arbeid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tegne enkle skisser knyttet til egne arbeidsoppgaver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tegne enkel plan, detaljer og </a:t>
            </a:r>
            <a:r>
              <a:rPr lang="nb-NO" b="1" dirty="0" err="1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snittegninger</a:t>
            </a: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i målestokk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utarbeide tegninger, kalkulasjon, beregninger og dokumentasjonsarbeid knyttet til eget arbeid ved hjelp av digitale verktøy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gjøre rede for sammenheng mellom yrker innenfor bygg- og anleggsnæringen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gi eksempler på sentrale bestemmelser som regulerer arbeidet innen bygg- og anleggsteknikk 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planlegge helse-, miljø- og sikkerhetstiltak for arbeidsoppgaver som skal utføres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553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r="23136" b="3687"/>
          <a:stretch/>
        </p:blipFill>
        <p:spPr>
          <a:xfrm>
            <a:off x="1002322" y="677399"/>
            <a:ext cx="4484077" cy="486175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703277" y="1112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utarbeide tegninger, </a:t>
            </a:r>
            <a:r>
              <a:rPr lang="nb-NO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kalkulasjon, beregninger og dokumentasjonsarbeid</a:t>
            </a: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knyttet til eget arbeid ved hjelp av digitale verktøy 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24243"/>
          <a:stretch/>
        </p:blipFill>
        <p:spPr>
          <a:xfrm>
            <a:off x="6500950" y="2627396"/>
            <a:ext cx="3660026" cy="29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3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3" y="660888"/>
            <a:ext cx="2949179" cy="521401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411915" y="660888"/>
            <a:ext cx="3912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velge, bruke og bearbeide materialer som benyttes i enkle konstruksjoner innenfor bygg- og anleggsteknikk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63" y="1910301"/>
            <a:ext cx="2961217" cy="3964605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7710855" y="2553775"/>
            <a:ext cx="36136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Vurdering:</a:t>
            </a: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Liten måloppnåelse:	</a:t>
            </a: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(1-2):</a:t>
            </a: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utføre enkel bearbeiding og bruk etter anvisning.</a:t>
            </a:r>
          </a:p>
          <a:p>
            <a:pPr>
              <a:spcAft>
                <a:spcPts val="0"/>
              </a:spcAft>
            </a:pP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Middels måloppnåelse:	</a:t>
            </a: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(3-4):</a:t>
            </a: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delvis velge, bearbeide og bruke materialer selvstendig.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Høy måloppnåelse:	</a:t>
            </a:r>
            <a:r>
              <a:rPr lang="nb-NO" sz="1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(5-6):</a:t>
            </a: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velger, bearbeider og bruker materialer selvstendig, og kan finne alternative materialer dersom det er aktuelt.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1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09600"/>
            <a:ext cx="5670062" cy="425254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175132" y="609600"/>
            <a:ext cx="505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b="1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lese, forstå og følge enkle tegninger som skal brukes i produksjon og vedlikeholdsoppgaver innen bygg- og anleggsteknikk</a:t>
            </a:r>
            <a:endParaRPr lang="nb-NO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479931" y="2754923"/>
            <a:ext cx="4018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Vurdering: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Liten måloppnåelse:	</a:t>
            </a: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(1-2):</a:t>
            </a: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forskjellen på plan-, snitt- og fasadetegninger og forstår de dersom de er svært enkle.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solidFill>
                <a:srgbClr val="000000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Middels måloppnåelse:</a:t>
            </a: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	(3-4):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forskjellen på de ulike tegningstypene og hvem som bruker de forskjellige tegningene. Han/ho kan forklare tegningene der tilhørende fagområde har vært gjennomgått.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solidFill>
                <a:srgbClr val="000000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Franklin Gothic Book" panose="020B050302010202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Høy måloppnåelse:	</a:t>
            </a:r>
            <a:r>
              <a:rPr lang="nb-NO" sz="1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(5-6):</a:t>
            </a: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b-NO" sz="1400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Eleven kan bruke tegningene i praksis, og vite hvilke opplysninger som finnes på de ulike tegningene. Eleven kan gjeldende rutiner for merking og 	oppbevaring av tegninger på byggeplassen.</a:t>
            </a:r>
            <a:endParaRPr lang="nb-NO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3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525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Symbol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Aavald Kaasa</dc:creator>
  <cp:lastModifiedBy>Anne Haugen Wagn</cp:lastModifiedBy>
  <cp:revision>19</cp:revision>
  <dcterms:created xsi:type="dcterms:W3CDTF">2016-10-24T08:04:11Z</dcterms:created>
  <dcterms:modified xsi:type="dcterms:W3CDTF">2018-08-09T06:38:44Z</dcterms:modified>
</cp:coreProperties>
</file>